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6" r:id="rId3"/>
    <p:sldId id="258" r:id="rId4"/>
    <p:sldId id="284" r:id="rId5"/>
    <p:sldId id="259" r:id="rId6"/>
    <p:sldId id="285" r:id="rId7"/>
    <p:sldId id="301" r:id="rId8"/>
    <p:sldId id="302" r:id="rId9"/>
    <p:sldId id="303" r:id="rId10"/>
    <p:sldId id="287" r:id="rId11"/>
    <p:sldId id="261" r:id="rId12"/>
    <p:sldId id="286" r:id="rId13"/>
    <p:sldId id="304" r:id="rId14"/>
    <p:sldId id="305" r:id="rId15"/>
    <p:sldId id="306" r:id="rId16"/>
    <p:sldId id="307" r:id="rId17"/>
    <p:sldId id="295" r:id="rId18"/>
    <p:sldId id="308" r:id="rId19"/>
    <p:sldId id="283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2A3D52"/>
    <a:srgbClr val="FFFFFF"/>
    <a:srgbClr val="48698E"/>
    <a:srgbClr val="3E5B7A"/>
    <a:srgbClr val="4F4D63"/>
    <a:srgbClr val="F8F8F8"/>
    <a:srgbClr val="6F7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15427-DF7F-4AEC-B6A7-0483125A1EB7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F96FE-4BFD-4EB0-860E-F76DA2601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91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5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21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125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435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216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58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68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417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53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816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3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4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57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15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62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72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428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95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25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1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7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448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19953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7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86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7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6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4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05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5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5C5F4-8241-4297-A607-2414451469E3}" type="datetimeFigureOut">
              <a:rPr lang="zh-CN" altLang="en-US" smtClean="0"/>
              <a:t>2018/6/28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43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5" y="910641"/>
            <a:ext cx="9670311" cy="411304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84574" y="2438879"/>
            <a:ext cx="71090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333" smtClean="0">
                <a:solidFill>
                  <a:schemeClr val="bg1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RefineDet</a:t>
            </a:r>
            <a:endParaRPr lang="zh-CN" altLang="en-US" sz="5333" dirty="0">
              <a:solidFill>
                <a:schemeClr val="bg1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92568" y="2967166"/>
            <a:ext cx="184731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zh-CN" altLang="en-US" sz="2000" b="1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78086" y="4185635"/>
            <a:ext cx="2356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刘畅  </a:t>
            </a:r>
            <a:r>
              <a:rPr lang="en-US" altLang="zh-CN" sz="2400" smtClean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en-US" altLang="zh-CN" sz="2400" smtClean="0">
                <a:solidFill>
                  <a:schemeClr val="bg1"/>
                </a:solidFill>
                <a:latin typeface="+mj-ea"/>
                <a:ea typeface="+mj-ea"/>
              </a:rPr>
              <a:t>.28</a:t>
            </a:r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组</a:t>
            </a:r>
            <a:r>
              <a:rPr lang="zh-CN" altLang="en-US" sz="2400" smtClean="0">
                <a:solidFill>
                  <a:schemeClr val="bg1"/>
                </a:solidFill>
                <a:latin typeface="+mj-ea"/>
                <a:ea typeface="+mj-ea"/>
              </a:rPr>
              <a:t>会</a:t>
            </a:r>
            <a:endParaRPr lang="zh-CN" altLang="en-US" sz="24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1986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169120" y="160800"/>
            <a:ext cx="405271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smtClean="0">
                <a:solidFill>
                  <a:srgbClr val="2A3D5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RefineDet</a:t>
            </a:r>
            <a:r>
              <a:rPr lang="zh-CN" altLang="en-US" sz="4800" b="1" smtClean="0">
                <a:solidFill>
                  <a:srgbClr val="2A3D5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结构</a:t>
            </a:r>
            <a:endParaRPr lang="zh-CN" altLang="en-US" sz="4800" b="1" dirty="0">
              <a:solidFill>
                <a:srgbClr val="2A3D5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 flipH="1">
            <a:off x="1595779" y="1990175"/>
            <a:ext cx="4256012" cy="4254425"/>
          </a:xfrm>
          <a:prstGeom prst="ellipse">
            <a:avLst/>
          </a:prstGeom>
          <a:noFill/>
          <a:ln w="11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>
            <a:off x="3254329" y="2604249"/>
            <a:ext cx="791260" cy="8049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3363468" y="4323196"/>
            <a:ext cx="1709708" cy="4042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H="1">
            <a:off x="3404396" y="3436438"/>
            <a:ext cx="1664376" cy="409273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 flipH="1">
            <a:off x="3881218" y="1664863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</a:endParaRPr>
          </a:p>
        </p:txBody>
      </p:sp>
      <p:sp>
        <p:nvSpPr>
          <p:cNvPr id="20" name="TextBox 9"/>
          <p:cNvSpPr txBox="1"/>
          <p:nvPr/>
        </p:nvSpPr>
        <p:spPr>
          <a:xfrm flipH="1">
            <a:off x="4022332" y="1936058"/>
            <a:ext cx="81200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 flipH="1">
            <a:off x="5141965" y="2764448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2" name="TextBox 11"/>
          <p:cNvSpPr txBox="1"/>
          <p:nvPr/>
        </p:nvSpPr>
        <p:spPr>
          <a:xfrm flipH="1">
            <a:off x="5272878" y="3055894"/>
            <a:ext cx="81200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 flipH="1">
            <a:off x="5061196" y="4452525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4" name="TextBox 13"/>
          <p:cNvSpPr txBox="1"/>
          <p:nvPr/>
        </p:nvSpPr>
        <p:spPr>
          <a:xfrm flipH="1">
            <a:off x="5214404" y="4772237"/>
            <a:ext cx="775014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 flipH="1">
            <a:off x="834860" y="2836170"/>
            <a:ext cx="2410093" cy="2410091"/>
          </a:xfrm>
          <a:prstGeom prst="ellipse">
            <a:avLst/>
          </a:prstGeom>
          <a:solidFill>
            <a:srgbClr val="2A3D52">
              <a:alpha val="30000"/>
            </a:srgbClr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 flipH="1">
            <a:off x="1025097" y="3026406"/>
            <a:ext cx="2029620" cy="2031207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 flipH="1">
            <a:off x="3894859" y="5546182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8" name="TextBox 17"/>
          <p:cNvSpPr txBox="1"/>
          <p:nvPr/>
        </p:nvSpPr>
        <p:spPr>
          <a:xfrm flipH="1">
            <a:off x="4031947" y="5859521"/>
            <a:ext cx="81200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 flipH="1" flipV="1">
            <a:off x="3240687" y="4868893"/>
            <a:ext cx="791260" cy="8049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5" name="TextBox 19"/>
          <p:cNvSpPr txBox="1"/>
          <p:nvPr/>
        </p:nvSpPr>
        <p:spPr>
          <a:xfrm>
            <a:off x="5510999" y="1860876"/>
            <a:ext cx="5938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RefineDet</a:t>
            </a:r>
            <a:r>
              <a:rPr lang="zh-CN" altLang="en-US" sz="2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结构概述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20"/>
          <p:cNvSpPr txBox="1"/>
          <p:nvPr/>
        </p:nvSpPr>
        <p:spPr>
          <a:xfrm>
            <a:off x="6310698" y="3089003"/>
            <a:ext cx="50450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2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nchor refinement module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6252224" y="4772108"/>
            <a:ext cx="50450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TCB</a:t>
            </a:r>
            <a:r>
              <a:rPr lang="zh-CN" altLang="en-US" sz="2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transfer connection block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22"/>
          <p:cNvSpPr txBox="1"/>
          <p:nvPr/>
        </p:nvSpPr>
        <p:spPr>
          <a:xfrm>
            <a:off x="5214404" y="6004347"/>
            <a:ext cx="5549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ODM</a:t>
            </a:r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detectin module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1472167" y="377960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5630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00"/>
                            </p:stCondLst>
                            <p:childTnLst>
                              <p:par>
                                <p:cTn id="7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6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100"/>
                            </p:stCondLst>
                            <p:childTnLst>
                              <p:par>
                                <p:cTn id="8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4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5" grpId="0"/>
      <p:bldP spid="36" grpId="0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528630" y="230754"/>
            <a:ext cx="5458546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smtClean="0">
                <a:solidFill>
                  <a:srgbClr val="2A3D52"/>
                </a:solidFill>
                <a:latin typeface="+mj-ea"/>
                <a:ea typeface="+mj-ea"/>
              </a:rPr>
              <a:t>RefineDet</a:t>
            </a:r>
            <a:r>
              <a:rPr lang="zh-CN" altLang="en-US" sz="4800" b="1" smtClean="0">
                <a:solidFill>
                  <a:srgbClr val="2A3D52"/>
                </a:solidFill>
                <a:latin typeface="+mj-ea"/>
                <a:ea typeface="+mj-ea"/>
              </a:rPr>
              <a:t>结构概述</a:t>
            </a:r>
            <a:endParaRPr lang="zh-CN" altLang="en-US" sz="4800" b="1" dirty="0">
              <a:solidFill>
                <a:srgbClr val="2A3D52"/>
              </a:solidFill>
              <a:latin typeface="+mj-ea"/>
              <a:ea typeface="+mj-ea"/>
            </a:endParaRPr>
          </a:p>
        </p:txBody>
      </p:sp>
      <p:pic>
        <p:nvPicPr>
          <p:cNvPr id="6" name="图片 5" descr="C:\Users\lenovo\AppData\Roaming\Tencent\Users\386120727\QQ\WinTemp\RichOle\N7[B@W@VCN~(Z2E@7W@QL%R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6846"/>
            <a:ext cx="9080181" cy="50181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465971" y="2297757"/>
            <a:ext cx="23181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RefineDet</a:t>
            </a:r>
            <a:r>
              <a:rPr lang="zh-CN" altLang="en-US" sz="2400" smtClean="0"/>
              <a:t>模仿了</a:t>
            </a:r>
            <a:r>
              <a:rPr lang="en-US" altLang="zh-CN" sz="2400" smtClean="0"/>
              <a:t>region-based</a:t>
            </a:r>
            <a:r>
              <a:rPr lang="zh-CN" altLang="en-US" sz="2400" smtClean="0"/>
              <a:t>方法引入了</a:t>
            </a:r>
            <a:r>
              <a:rPr lang="en-US" altLang="zh-CN" sz="2400" smtClean="0">
                <a:solidFill>
                  <a:srgbClr val="FF0000"/>
                </a:solidFill>
              </a:rPr>
              <a:t>two step cascaded regression</a:t>
            </a:r>
            <a:r>
              <a:rPr lang="zh-CN" altLang="en-US" sz="2400" smtClean="0"/>
              <a:t>，并在两次回归之间插入</a:t>
            </a:r>
            <a:r>
              <a:rPr lang="en-US" altLang="zh-CN" sz="2400" smtClean="0"/>
              <a:t>TCB</a:t>
            </a:r>
            <a:r>
              <a:rPr lang="zh-CN" altLang="en-US" sz="2400" smtClean="0"/>
              <a:t>（作用类似</a:t>
            </a:r>
            <a:r>
              <a:rPr lang="en-US" altLang="zh-CN" sz="2400" smtClean="0"/>
              <a:t>FPN</a:t>
            </a:r>
            <a:r>
              <a:rPr lang="zh-CN" altLang="en-US" sz="2400" smtClean="0"/>
              <a:t>，进行特征融合）。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721346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732960" y="279103"/>
            <a:ext cx="699582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smtClean="0">
                <a:solidFill>
                  <a:srgbClr val="2A3D5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ARM</a:t>
            </a:r>
            <a:r>
              <a:rPr lang="en-US" altLang="zh-CN" sz="4000">
                <a:solidFill>
                  <a:srgbClr val="2A3D5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  <a:r>
              <a:rPr lang="en-US" altLang="zh-CN" sz="400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anchor </a:t>
            </a: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refinement module</a:t>
            </a:r>
            <a:endParaRPr lang="zh-CN" altLang="en-US" sz="4000" b="1" dirty="0">
              <a:solidFill>
                <a:srgbClr val="2A3D5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" name="图片 7" descr="C:\Users\lenovo\AppData\Roaming\Tencent\Users\386120727\QQ\WinTemp\RichOle\T%YEZF02DYV73O2L6~$_SAW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051" y="1545195"/>
            <a:ext cx="2930949" cy="498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C:\Users\lenovo\AppData\Roaming\Tencent\Users\386120727\QQ\WinTemp\RichOle\N7[B@W@VCN~(Z2E@7W@QL%R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2434"/>
            <a:ext cx="9158021" cy="5181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862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732960" y="279103"/>
            <a:ext cx="699582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smtClean="0">
                <a:solidFill>
                  <a:srgbClr val="2A3D5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ARM</a:t>
            </a:r>
            <a:r>
              <a:rPr lang="en-US" altLang="zh-CN" sz="4000">
                <a:solidFill>
                  <a:srgbClr val="2A3D5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  <a:r>
              <a:rPr lang="en-US" altLang="zh-CN" sz="400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anchor </a:t>
            </a: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refinement module</a:t>
            </a:r>
            <a:endParaRPr lang="zh-CN" altLang="en-US" sz="4000" b="1" dirty="0">
              <a:solidFill>
                <a:srgbClr val="2A3D5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2073" y="2341809"/>
            <a:ext cx="118099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smtClean="0"/>
              <a:t>ARM</a:t>
            </a:r>
            <a:r>
              <a:rPr lang="zh-CN" altLang="zh-CN" sz="2200" smtClean="0"/>
              <a:t>主要</a:t>
            </a:r>
            <a:r>
              <a:rPr lang="zh-CN" altLang="zh-CN" sz="2200"/>
              <a:t>有两个</a:t>
            </a:r>
            <a:r>
              <a:rPr lang="zh-CN" altLang="zh-CN" sz="2200"/>
              <a:t>用处</a:t>
            </a:r>
            <a:r>
              <a:rPr lang="zh-CN" altLang="zh-CN" sz="2200" smtClean="0"/>
              <a:t>：</a:t>
            </a:r>
            <a:endParaRPr lang="en-US" altLang="zh-CN" sz="2200" smtClean="0"/>
          </a:p>
          <a:p>
            <a:r>
              <a:rPr lang="en-US" altLang="zh-CN" sz="2200" smtClean="0"/>
              <a:t>(</a:t>
            </a:r>
            <a:r>
              <a:rPr lang="en-US" altLang="zh-CN" sz="2200"/>
              <a:t>1).</a:t>
            </a:r>
            <a:r>
              <a:rPr lang="zh-CN" altLang="zh-CN" sz="2200"/>
              <a:t>对不同特征图上的</a:t>
            </a:r>
            <a:r>
              <a:rPr lang="en-US" altLang="zh-CN" sz="2200"/>
              <a:t>anchors</a:t>
            </a:r>
            <a:r>
              <a:rPr lang="zh-CN" altLang="zh-CN" sz="2200"/>
              <a:t>进行第一次位置修正和二分类（是否为</a:t>
            </a:r>
            <a:r>
              <a:rPr lang="en-US" altLang="zh-CN" sz="2200"/>
              <a:t>object</a:t>
            </a:r>
            <a:r>
              <a:rPr lang="zh-CN" altLang="zh-CN" sz="2200"/>
              <a:t>），将处理后的</a:t>
            </a:r>
            <a:r>
              <a:rPr lang="en-US" altLang="zh-CN" sz="2200"/>
              <a:t>anchor</a:t>
            </a:r>
            <a:r>
              <a:rPr lang="zh-CN" altLang="zh-CN" sz="2200"/>
              <a:t>做为</a:t>
            </a:r>
            <a:r>
              <a:rPr lang="en-US" altLang="zh-CN" sz="2200"/>
              <a:t>ODM</a:t>
            </a:r>
            <a:r>
              <a:rPr lang="zh-CN" altLang="zh-CN" sz="2200"/>
              <a:t>的</a:t>
            </a:r>
            <a:r>
              <a:rPr lang="zh-CN" altLang="zh-CN" sz="2200" smtClean="0"/>
              <a:t>输入</a:t>
            </a:r>
            <a:r>
              <a:rPr lang="zh-CN" altLang="en-US" sz="2200" smtClean="0"/>
              <a:t>（</a:t>
            </a:r>
            <a:r>
              <a:rPr lang="en-US" altLang="zh-CN" sz="2200" smtClean="0"/>
              <a:t>refined anchor</a:t>
            </a:r>
            <a:r>
              <a:rPr lang="zh-CN" altLang="en-US" sz="2200" smtClean="0"/>
              <a:t>）。</a:t>
            </a:r>
            <a:endParaRPr lang="en-US" altLang="zh-CN" sz="2200" smtClean="0"/>
          </a:p>
          <a:p>
            <a:r>
              <a:rPr lang="zh-CN" altLang="zh-CN" sz="2200" smtClean="0"/>
              <a:t> </a:t>
            </a:r>
            <a:r>
              <a:rPr lang="en-US" altLang="zh-CN" sz="2200" smtClean="0"/>
              <a:t>(</a:t>
            </a:r>
            <a:r>
              <a:rPr lang="en-US" altLang="zh-CN" sz="2200"/>
              <a:t>2).</a:t>
            </a:r>
            <a:r>
              <a:rPr lang="zh-CN" altLang="zh-CN" sz="2200"/>
              <a:t>过滤掉过于简单的负样本（</a:t>
            </a:r>
            <a:r>
              <a:rPr lang="en-US" altLang="zh-CN" sz="2200"/>
              <a:t>Negative Anchor Filtering</a:t>
            </a:r>
            <a:r>
              <a:rPr lang="zh-CN" altLang="zh-CN" sz="2200"/>
              <a:t>），</a:t>
            </a:r>
            <a:r>
              <a:rPr lang="zh-CN" altLang="zh-CN" sz="2200" smtClean="0"/>
              <a:t>为</a:t>
            </a:r>
            <a:r>
              <a:rPr lang="zh-CN" altLang="en-US" sz="2200"/>
              <a:t>第二</a:t>
            </a:r>
            <a:r>
              <a:rPr lang="zh-CN" altLang="en-US" sz="2200" smtClean="0"/>
              <a:t>次回归分类</a:t>
            </a:r>
            <a:r>
              <a:rPr lang="zh-CN" altLang="zh-CN" sz="2200" smtClean="0"/>
              <a:t>减少搜索空间</a:t>
            </a:r>
            <a:r>
              <a:rPr lang="zh-CN" altLang="en-US" sz="2200" smtClean="0"/>
              <a:t>，解决</a:t>
            </a:r>
            <a:r>
              <a:rPr lang="en-US" altLang="zh-CN" sz="2200" smtClean="0"/>
              <a:t>class ibalance</a:t>
            </a:r>
            <a:r>
              <a:rPr lang="zh-CN" altLang="en-US" sz="2200" smtClean="0"/>
              <a:t>问题。</a:t>
            </a:r>
            <a:endParaRPr lang="en-US" altLang="zh-CN" sz="2200"/>
          </a:p>
          <a:p>
            <a:endParaRPr lang="en-US" altLang="zh-CN" sz="2200" smtClean="0"/>
          </a:p>
          <a:p>
            <a:r>
              <a:rPr lang="en-US" altLang="zh-CN" sz="2200" smtClean="0"/>
              <a:t>Negative Anchor Filtering</a:t>
            </a:r>
            <a:r>
              <a:rPr lang="zh-CN" altLang="en-US" sz="2200" smtClean="0"/>
              <a:t>：</a:t>
            </a:r>
            <a:r>
              <a:rPr lang="zh-CN" altLang="zh-CN" sz="2200" smtClean="0"/>
              <a:t>过滤</a:t>
            </a:r>
            <a:r>
              <a:rPr lang="zh-CN" altLang="zh-CN" sz="2200"/>
              <a:t>掉那些</a:t>
            </a:r>
            <a:r>
              <a:rPr lang="en-US" altLang="zh-CN" sz="2200"/>
              <a:t>negative confidence</a:t>
            </a:r>
            <a:r>
              <a:rPr lang="zh-CN" altLang="zh-CN" sz="2200"/>
              <a:t>大于</a:t>
            </a:r>
            <a:r>
              <a:rPr lang="zh-CN" altLang="zh-CN" sz="2200" smtClean="0"/>
              <a:t>阈值</a:t>
            </a:r>
            <a:r>
              <a:rPr lang="en-US" altLang="zh-CN" sz="2200" smtClean="0"/>
              <a:t>0.99</a:t>
            </a:r>
            <a:r>
              <a:rPr lang="zh-CN" altLang="en-US" sz="2200" smtClean="0"/>
              <a:t>（简单负样本）</a:t>
            </a:r>
            <a:r>
              <a:rPr lang="zh-CN" altLang="zh-CN" sz="2200" smtClean="0"/>
              <a:t>的</a:t>
            </a:r>
            <a:r>
              <a:rPr lang="en-US" altLang="zh-CN" sz="2200"/>
              <a:t>refined anchors</a:t>
            </a:r>
            <a:r>
              <a:rPr lang="zh-CN" altLang="zh-CN" sz="2200"/>
              <a:t>。在训练和前向传播时，这些被过滤掉</a:t>
            </a:r>
            <a:r>
              <a:rPr lang="zh-CN" altLang="zh-CN" sz="2200"/>
              <a:t>的</a:t>
            </a:r>
            <a:r>
              <a:rPr lang="en-US" altLang="zh-CN" sz="2200" smtClean="0"/>
              <a:t>anchors</a:t>
            </a:r>
            <a:r>
              <a:rPr lang="zh-CN" altLang="zh-CN" sz="2200" smtClean="0"/>
              <a:t>都</a:t>
            </a:r>
            <a:r>
              <a:rPr lang="zh-CN" altLang="zh-CN" sz="2200"/>
              <a:t>不会使用，即只用</a:t>
            </a:r>
            <a:r>
              <a:rPr lang="en-US" altLang="zh-CN" sz="2200"/>
              <a:t>hard negative</a:t>
            </a:r>
            <a:r>
              <a:rPr lang="zh-CN" altLang="zh-CN" sz="2200"/>
              <a:t>和</a:t>
            </a:r>
            <a:r>
              <a:rPr lang="en-US" altLang="zh-CN" sz="2200"/>
              <a:t>positive </a:t>
            </a:r>
            <a:r>
              <a:rPr lang="en-US" altLang="zh-CN" sz="2200" smtClean="0"/>
              <a:t>anchors</a:t>
            </a:r>
            <a:r>
              <a:rPr lang="zh-CN" altLang="zh-CN" sz="2200" smtClean="0"/>
              <a:t>训练</a:t>
            </a:r>
            <a:r>
              <a:rPr lang="en-US" altLang="zh-CN" sz="2200" smtClean="0"/>
              <a:t>ODM</a:t>
            </a:r>
            <a:r>
              <a:rPr lang="zh-CN" altLang="en-US" sz="2200" smtClean="0"/>
              <a:t>（第二个分类回归器）</a:t>
            </a:r>
            <a:r>
              <a:rPr lang="zh-CN" altLang="zh-CN" sz="2200" smtClean="0"/>
              <a:t>。</a:t>
            </a:r>
            <a:endParaRPr lang="zh-CN" altLang="zh-CN" sz="220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845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591293" y="286420"/>
            <a:ext cx="690926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TCB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transfer connection block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C:\Users\lenovo\AppData\Roaming\Tencent\Users\386120727\QQ\WinTemp\RichOle\I~S%(%}Z}L%IGB62ZKS3YPY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53" y="1521052"/>
            <a:ext cx="3386625" cy="4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6966696" y="2151380"/>
            <a:ext cx="5083636" cy="2442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01708" y="6262740"/>
            <a:ext cx="12261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smtClean="0"/>
              <a:t>TCB</a:t>
            </a:r>
            <a:r>
              <a:rPr lang="zh-CN" altLang="en-US" sz="2200" smtClean="0"/>
              <a:t>结构</a:t>
            </a:r>
            <a:endParaRPr lang="zh-CN" altLang="en-US" sz="2200"/>
          </a:p>
        </p:txBody>
      </p:sp>
      <p:sp>
        <p:nvSpPr>
          <p:cNvPr id="3" name="文本框 2"/>
          <p:cNvSpPr txBox="1"/>
          <p:nvPr/>
        </p:nvSpPr>
        <p:spPr>
          <a:xfrm>
            <a:off x="5647647" y="4954094"/>
            <a:ext cx="463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/>
              <a:t>TCB</a:t>
            </a:r>
            <a:r>
              <a:rPr lang="zh-CN" altLang="en-US" sz="2000" smtClean="0"/>
              <a:t>将</a:t>
            </a:r>
            <a:r>
              <a:rPr lang="en-US" altLang="zh-CN" sz="2000" smtClean="0"/>
              <a:t>ARM</a:t>
            </a:r>
            <a:r>
              <a:rPr lang="zh-CN" altLang="en-US" sz="2000" smtClean="0"/>
              <a:t>的特征融合后传给</a:t>
            </a:r>
            <a:r>
              <a:rPr lang="en-US" altLang="zh-CN" sz="2000" smtClean="0"/>
              <a:t>ODM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4211194" y="5839382"/>
            <a:ext cx="7508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smtClean="0"/>
              <a:t>TCB</a:t>
            </a:r>
            <a:r>
              <a:rPr lang="zh-CN" altLang="en-US" sz="2200" smtClean="0"/>
              <a:t>起到了类似</a:t>
            </a:r>
            <a:r>
              <a:rPr lang="en-US" altLang="zh-CN" sz="2200" smtClean="0"/>
              <a:t>FPN</a:t>
            </a:r>
            <a:r>
              <a:rPr lang="zh-CN" altLang="en-US" sz="2200" smtClean="0"/>
              <a:t>的作用，</a:t>
            </a:r>
            <a:r>
              <a:rPr lang="zh-CN" altLang="en-US" sz="2200" smtClean="0">
                <a:solidFill>
                  <a:srgbClr val="FF0000"/>
                </a:solidFill>
              </a:rPr>
              <a:t>将强语义信息的高层特征跟位置信息清晰的低层特征相融合，并将融合后的特征传给</a:t>
            </a:r>
            <a:r>
              <a:rPr lang="en-US" altLang="zh-CN" sz="2200" smtClean="0">
                <a:solidFill>
                  <a:srgbClr val="FF0000"/>
                </a:solidFill>
              </a:rPr>
              <a:t>ODM</a:t>
            </a:r>
            <a:r>
              <a:rPr lang="zh-CN" altLang="en-US" sz="2200" smtClean="0"/>
              <a:t>。</a:t>
            </a:r>
            <a:endParaRPr lang="zh-CN" altLang="en-US" sz="22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62" y="1843858"/>
            <a:ext cx="2457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98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75382" y="292434"/>
            <a:ext cx="656782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ODM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object detectin module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9" y="1861450"/>
            <a:ext cx="7640728" cy="3520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43448" y="5792537"/>
            <a:ext cx="429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以</a:t>
            </a:r>
            <a:r>
              <a:rPr lang="en-US" altLang="zh-CN" smtClean="0"/>
              <a:t>ODM4_3</a:t>
            </a:r>
            <a:r>
              <a:rPr lang="zh-CN" altLang="en-US" smtClean="0"/>
              <a:t>为例，第二次分类及位置回归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84902" y="2127221"/>
            <a:ext cx="3541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问题：如何将</a:t>
            </a:r>
            <a:r>
              <a:rPr lang="en-US" altLang="zh-CN" sz="2000" smtClean="0"/>
              <a:t>Refined anchors</a:t>
            </a:r>
            <a:r>
              <a:rPr lang="zh-CN" altLang="en-US" sz="2000" smtClean="0"/>
              <a:t>传给</a:t>
            </a:r>
            <a:r>
              <a:rPr lang="en-US" altLang="zh-CN" sz="2000" smtClean="0"/>
              <a:t>ODM</a:t>
            </a:r>
            <a:r>
              <a:rPr lang="zh-CN" altLang="en-US" sz="2000" smtClean="0"/>
              <a:t>？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7652198" y="3696237"/>
            <a:ext cx="4207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        位置修正时，回归得到的是</a:t>
            </a:r>
            <a:r>
              <a:rPr lang="en-US" altLang="zh-CN" sz="2000" smtClean="0"/>
              <a:t>4</a:t>
            </a:r>
            <a:r>
              <a:rPr lang="zh-CN" altLang="en-US" sz="2000" smtClean="0"/>
              <a:t>个</a:t>
            </a:r>
            <a:r>
              <a:rPr lang="en-US" altLang="zh-CN" sz="2000" smtClean="0"/>
              <a:t>offset</a:t>
            </a:r>
            <a:r>
              <a:rPr lang="zh-CN" altLang="en-US" sz="2000" smtClean="0"/>
              <a:t>。第一位置回归时，使用原始</a:t>
            </a:r>
            <a:r>
              <a:rPr lang="en-US" altLang="zh-CN" sz="2000" smtClean="0"/>
              <a:t>anchor</a:t>
            </a:r>
            <a:r>
              <a:rPr lang="zh-CN" altLang="en-US" sz="2000" smtClean="0"/>
              <a:t>跟</a:t>
            </a:r>
            <a:r>
              <a:rPr lang="en-US" altLang="zh-CN" sz="2000" smtClean="0"/>
              <a:t>Ground truth</a:t>
            </a:r>
            <a:r>
              <a:rPr lang="zh-CN" altLang="en-US" sz="2000" smtClean="0"/>
              <a:t>之间的</a:t>
            </a:r>
            <a:r>
              <a:rPr lang="en-US" altLang="zh-CN" sz="2000" smtClean="0"/>
              <a:t>offset</a:t>
            </a:r>
            <a:r>
              <a:rPr lang="zh-CN" altLang="en-US" sz="2000" smtClean="0"/>
              <a:t>为训练目标；第二次位置回归时，用</a:t>
            </a:r>
            <a:r>
              <a:rPr lang="en-US" altLang="zh-CN" sz="2000" smtClean="0"/>
              <a:t>refined anchors</a:t>
            </a:r>
            <a:r>
              <a:rPr lang="zh-CN" altLang="en-US" sz="2000" smtClean="0"/>
              <a:t>和</a:t>
            </a:r>
            <a:r>
              <a:rPr lang="en-US" altLang="zh-CN" sz="2000" smtClean="0"/>
              <a:t>Ground Truth</a:t>
            </a:r>
            <a:r>
              <a:rPr lang="zh-CN" altLang="en-US" sz="2000" smtClean="0"/>
              <a:t>之间的</a:t>
            </a:r>
            <a:r>
              <a:rPr lang="en-US" altLang="zh-CN" sz="2000" smtClean="0"/>
              <a:t>offset</a:t>
            </a:r>
            <a:r>
              <a:rPr lang="zh-CN" altLang="en-US" sz="2000" smtClean="0"/>
              <a:t>为训练目标。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6355997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504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57583" y="3483735"/>
            <a:ext cx="2967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smtClean="0">
                <a:solidFill>
                  <a:srgbClr val="F8F8F8"/>
                </a:solidFill>
                <a:latin typeface="+mj-ea"/>
                <a:ea typeface="+mj-ea"/>
              </a:rPr>
              <a:t>实验分析</a:t>
            </a:r>
            <a:endParaRPr lang="zh-CN" altLang="en-US" sz="54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11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361438" y="279103"/>
            <a:ext cx="250260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smtClean="0">
                <a:solidFill>
                  <a:srgbClr val="2A3D52"/>
                </a:solidFill>
                <a:latin typeface="+mj-ea"/>
                <a:ea typeface="+mj-ea"/>
              </a:rPr>
              <a:t>VOC</a:t>
            </a:r>
            <a:r>
              <a:rPr lang="zh-CN" altLang="en-US" sz="4000" smtClean="0">
                <a:solidFill>
                  <a:srgbClr val="2A3D52"/>
                </a:solidFill>
                <a:latin typeface="+mj-ea"/>
                <a:ea typeface="+mj-ea"/>
              </a:rPr>
              <a:t>数据集</a:t>
            </a:r>
            <a:endParaRPr lang="zh-CN" altLang="en-US" sz="4000" dirty="0">
              <a:solidFill>
                <a:srgbClr val="2A3D52"/>
              </a:solidFill>
              <a:latin typeface="+mj-ea"/>
              <a:ea typeface="+mj-ea"/>
            </a:endParaRPr>
          </a:p>
        </p:txBody>
      </p:sp>
      <p:pic>
        <p:nvPicPr>
          <p:cNvPr id="8" name="图片 7" descr="C:\Users\lenovo\AppData\Roaming\Tencent\Users\386120727\QQ\WinTemp\RichOle\AEX@CIE]1H0{][})`ZOLKR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60" y="1634200"/>
            <a:ext cx="7006644" cy="44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7976315" y="1866019"/>
            <a:ext cx="42156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kern="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结论：</a:t>
            </a:r>
            <a:endParaRPr lang="en-US" altLang="zh-CN" kern="1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kern="100">
                <a:latin typeface="Times New Roman" panose="02020603050405020304" pitchFamily="18" charset="0"/>
                <a:cs typeface="Times New Roman" panose="02020603050405020304" pitchFamily="18" charset="0"/>
              </a:rPr>
              <a:t>1).</a:t>
            </a:r>
            <a:r>
              <a:rPr lang="zh-CN" altLang="zh-CN" kern="1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两阶段算法的输入图片普遍大于单阶段算法，这使得两阶段算法对小目标的检测效果更好，但是速度</a:t>
            </a:r>
            <a:r>
              <a:rPr lang="zh-CN" altLang="zh-CN" kern="1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</a:t>
            </a:r>
            <a:r>
              <a:rPr lang="zh-CN" altLang="zh-CN" kern="1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慢</a:t>
            </a:r>
            <a:r>
              <a:rPr lang="zh-CN" altLang="zh-CN" kern="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mtClean="0">
                <a:latin typeface="Times New Roman" panose="02020603050405020304" pitchFamily="18" charset="0"/>
              </a:rPr>
              <a:t>     (</a:t>
            </a:r>
            <a:r>
              <a:rPr lang="en-US" altLang="zh-CN">
                <a:latin typeface="Times New Roman" panose="02020603050405020304" pitchFamily="18" charset="0"/>
              </a:rPr>
              <a:t>2)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  <a:r>
              <a:rPr lang="zh-CN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对于单阶段算法来说，随着输入图片的尺寸的增加，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mAP</a:t>
            </a:r>
            <a:r>
              <a:rPr lang="zh-CN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显著上升，速度显著</a:t>
            </a:r>
            <a:r>
              <a:rPr lang="zh-CN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下降</a:t>
            </a:r>
            <a:r>
              <a:rPr lang="zh-CN" altLang="zh-CN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mtClean="0">
                <a:latin typeface="Times New Roman" panose="02020603050405020304" pitchFamily="18" charset="0"/>
              </a:rPr>
              <a:t>     (3).</a:t>
            </a:r>
            <a:r>
              <a:rPr lang="zh-CN" altLang="zh-CN" smtClean="0"/>
              <a:t>使用</a:t>
            </a:r>
            <a:r>
              <a:rPr lang="en-US" altLang="zh-CN"/>
              <a:t>VGG16</a:t>
            </a:r>
            <a:r>
              <a:rPr lang="zh-CN" altLang="zh-CN"/>
              <a:t>作为基础网络比</a:t>
            </a:r>
            <a:r>
              <a:rPr lang="en-US" altLang="zh-CN"/>
              <a:t>ResNet101</a:t>
            </a:r>
            <a:r>
              <a:rPr lang="zh-CN" altLang="zh-CN"/>
              <a:t>速度快</a:t>
            </a:r>
            <a:r>
              <a:rPr lang="en-US" altLang="zh-CN"/>
              <a:t>3</a:t>
            </a:r>
            <a:r>
              <a:rPr lang="zh-CN" altLang="zh-CN"/>
              <a:t>倍以上，但是精度的提高根据数据集的不同</a:t>
            </a:r>
            <a:r>
              <a:rPr lang="zh-CN" altLang="zh-CN"/>
              <a:t>而</a:t>
            </a:r>
            <a:r>
              <a:rPr lang="zh-CN" altLang="zh-CN" smtClean="0"/>
              <a:t>变化</a:t>
            </a:r>
            <a:r>
              <a:rPr lang="zh-CN" altLang="en-US" smtClean="0"/>
              <a:t>（</a:t>
            </a:r>
            <a:r>
              <a:rPr lang="en-US" altLang="zh-CN" smtClean="0"/>
              <a:t>VOC 1%</a:t>
            </a:r>
            <a:r>
              <a:rPr lang="zh-CN" altLang="en-US" smtClean="0"/>
              <a:t>，</a:t>
            </a:r>
            <a:r>
              <a:rPr lang="en-US" altLang="zh-CN" smtClean="0"/>
              <a:t>COCO 3%</a:t>
            </a:r>
            <a:r>
              <a:rPr lang="zh-CN" altLang="en-US" smtClean="0"/>
              <a:t>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438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56363" y="272408"/>
            <a:ext cx="8675773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ARM</a:t>
            </a:r>
            <a:r>
              <a:rPr lang="zh-CN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4000">
                <a:latin typeface="Times New Roman" panose="02020603050405020304" pitchFamily="18" charset="0"/>
                <a:cs typeface="Times New Roman" panose="02020603050405020304" pitchFamily="18" charset="0"/>
              </a:rPr>
              <a:t>TCB</a:t>
            </a:r>
            <a:r>
              <a:rPr lang="zh-CN" altLang="zh-CN" sz="4000">
                <a:latin typeface="+mj-ea"/>
                <a:ea typeface="+mj-ea"/>
                <a:cs typeface="Times New Roman" panose="02020603050405020304" pitchFamily="18" charset="0"/>
              </a:rPr>
              <a:t>和</a:t>
            </a:r>
            <a:r>
              <a:rPr lang="en-US" altLang="zh-CN" sz="40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ODM</a:t>
            </a:r>
            <a:r>
              <a:rPr lang="zh-CN" altLang="zh-CN" sz="4000">
                <a:latin typeface="+mj-ea"/>
                <a:ea typeface="+mj-ea"/>
                <a:cs typeface="Times New Roman" panose="02020603050405020304" pitchFamily="18" charset="0"/>
              </a:rPr>
              <a:t>对检测精度的影响</a:t>
            </a:r>
          </a:p>
        </p:txBody>
      </p:sp>
      <p:sp>
        <p:nvSpPr>
          <p:cNvPr id="2" name="矩形 1"/>
          <p:cNvSpPr/>
          <p:nvPr/>
        </p:nvSpPr>
        <p:spPr>
          <a:xfrm>
            <a:off x="7409644" y="1891776"/>
            <a:ext cx="421568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kern="1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结论：</a:t>
            </a:r>
            <a:endParaRPr lang="en-US" altLang="zh-CN" kern="1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/>
              <a:t>(1).</a:t>
            </a:r>
            <a:r>
              <a:rPr lang="zh-CN" altLang="zh-CN"/>
              <a:t>使用</a:t>
            </a:r>
            <a:r>
              <a:rPr lang="en-US" altLang="zh-CN"/>
              <a:t>OMD</a:t>
            </a:r>
            <a:r>
              <a:rPr lang="zh-CN" altLang="zh-CN"/>
              <a:t>进行两阶段回归是</a:t>
            </a:r>
            <a:r>
              <a:rPr lang="en-US" altLang="zh-CN"/>
              <a:t>RefineDet</a:t>
            </a:r>
            <a:r>
              <a:rPr lang="zh-CN" altLang="zh-CN"/>
              <a:t>提升检测精度最重要的</a:t>
            </a:r>
            <a:r>
              <a:rPr lang="en-US" altLang="zh-CN"/>
              <a:t>idea</a:t>
            </a:r>
            <a:r>
              <a:rPr lang="zh-CN" altLang="zh-CN"/>
              <a:t>，其思想是通过模仿两阶段算法来获得两阶段算法的优点。但是我认为，两阶段回归可以提升小目标的识别精度和</a:t>
            </a:r>
            <a:r>
              <a:rPr lang="en-US" altLang="zh-CN"/>
              <a:t>IOU</a:t>
            </a:r>
            <a:r>
              <a:rPr lang="zh-CN" altLang="zh-CN"/>
              <a:t>，但是无法提升召回率，并没有解决检测不到小目标的问题。</a:t>
            </a:r>
          </a:p>
          <a:p>
            <a:r>
              <a:rPr lang="en-US" altLang="zh-CN"/>
              <a:t>(2).ARM</a:t>
            </a:r>
            <a:r>
              <a:rPr lang="zh-CN" altLang="zh-CN"/>
              <a:t>中</a:t>
            </a:r>
            <a:r>
              <a:rPr lang="en-US" altLang="zh-CN"/>
              <a:t>negtive anchor filtering</a:t>
            </a:r>
            <a:r>
              <a:rPr lang="zh-CN" altLang="zh-CN"/>
              <a:t>算法解决了</a:t>
            </a:r>
            <a:r>
              <a:rPr lang="en-US" altLang="zh-CN"/>
              <a:t>class imbalance</a:t>
            </a:r>
            <a:r>
              <a:rPr lang="zh-CN" altLang="zh-CN"/>
              <a:t>问题，即只使用</a:t>
            </a:r>
            <a:r>
              <a:rPr lang="en-US" altLang="zh-CN"/>
              <a:t>hard negative</a:t>
            </a:r>
            <a:r>
              <a:rPr lang="zh-CN" altLang="zh-CN"/>
              <a:t>和</a:t>
            </a:r>
            <a:r>
              <a:rPr lang="en-US" altLang="zh-CN"/>
              <a:t>positive</a:t>
            </a:r>
            <a:r>
              <a:rPr lang="zh-CN" altLang="zh-CN"/>
              <a:t>样本训练网络，抛弃简单负样本，跟</a:t>
            </a:r>
            <a:r>
              <a:rPr lang="en-US" altLang="zh-CN"/>
              <a:t>Focal Loss</a:t>
            </a:r>
            <a:r>
              <a:rPr lang="zh-CN" altLang="zh-CN"/>
              <a:t>的思想很</a:t>
            </a:r>
            <a:r>
              <a:rPr lang="zh-CN" altLang="zh-CN"/>
              <a:t>像</a:t>
            </a:r>
            <a:r>
              <a:rPr lang="zh-CN" altLang="zh-CN" smtClean="0"/>
              <a:t>。</a:t>
            </a:r>
            <a:r>
              <a:rPr lang="en-US" altLang="zh-CN" smtClean="0"/>
              <a:t>(</a:t>
            </a:r>
            <a:r>
              <a:rPr lang="en-US" altLang="zh-CN"/>
              <a:t>3).TCB</a:t>
            </a:r>
            <a:r>
              <a:rPr lang="zh-CN" altLang="zh-CN"/>
              <a:t>起到了类似</a:t>
            </a:r>
            <a:r>
              <a:rPr lang="en-US" altLang="zh-CN"/>
              <a:t>FPN</a:t>
            </a:r>
            <a:r>
              <a:rPr lang="zh-CN" altLang="zh-CN"/>
              <a:t>的效果，对浅层大尺度特征增强了语义信息，我认为这是</a:t>
            </a:r>
            <a:r>
              <a:rPr lang="en-US" altLang="zh-CN"/>
              <a:t>RefineDet</a:t>
            </a:r>
            <a:r>
              <a:rPr lang="zh-CN" altLang="zh-CN"/>
              <a:t>提升小目标检测召回率的关键。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endParaRPr lang="en-US" altLang="zh-CN" kern="1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C:\Users\lenovo\AppData\Roaming\Tencent\Users\386120727\QQ\WinTemp\RichOle\]BTYHEJOQR8VV6HPBJXUM%P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2" y="2051175"/>
            <a:ext cx="6119812" cy="16134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84856" y="4005330"/>
            <a:ext cx="55894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/>
              <a:t>1.</a:t>
            </a:r>
            <a:r>
              <a:rPr lang="zh-CN" altLang="zh-CN" sz="2000" smtClean="0"/>
              <a:t>使用</a:t>
            </a:r>
            <a:r>
              <a:rPr lang="en-US" altLang="zh-CN" sz="2000"/>
              <a:t>negtive anchor filtering</a:t>
            </a:r>
            <a:r>
              <a:rPr lang="zh-CN" altLang="zh-CN" sz="2000"/>
              <a:t>算法提升了</a:t>
            </a:r>
            <a:r>
              <a:rPr lang="en-US" altLang="zh-CN" sz="2000"/>
              <a:t>0.5mAP</a:t>
            </a:r>
            <a:r>
              <a:rPr lang="zh-CN" altLang="zh-CN" sz="2000"/>
              <a:t>（</a:t>
            </a:r>
            <a:r>
              <a:rPr lang="en-US" altLang="zh-CN" sz="2000"/>
              <a:t>79.5-&gt;80.0</a:t>
            </a:r>
            <a:r>
              <a:rPr lang="zh-CN" altLang="zh-CN" sz="2000"/>
              <a:t>），解决了</a:t>
            </a:r>
            <a:r>
              <a:rPr lang="en-US" altLang="zh-CN" sz="2000"/>
              <a:t>class </a:t>
            </a:r>
            <a:r>
              <a:rPr lang="en-US" altLang="zh-CN" sz="2000"/>
              <a:t>imbalance</a:t>
            </a:r>
            <a:r>
              <a:rPr lang="zh-CN" altLang="zh-CN" sz="2000" smtClean="0"/>
              <a:t>问题</a:t>
            </a:r>
            <a:r>
              <a:rPr lang="zh-CN" altLang="en-US" sz="2000" smtClean="0"/>
              <a:t>。</a:t>
            </a:r>
            <a:endParaRPr lang="en-US" altLang="zh-CN" sz="2000" smtClean="0"/>
          </a:p>
          <a:p>
            <a:r>
              <a:rPr lang="en-US" altLang="zh-CN" sz="2000" smtClean="0"/>
              <a:t>2.</a:t>
            </a:r>
            <a:r>
              <a:rPr lang="zh-CN" altLang="zh-CN" sz="2000" smtClean="0"/>
              <a:t>使用</a:t>
            </a:r>
            <a:r>
              <a:rPr lang="en-US" altLang="zh-CN" sz="2000"/>
              <a:t>ODM</a:t>
            </a:r>
            <a:r>
              <a:rPr lang="zh-CN" altLang="zh-CN" sz="2000"/>
              <a:t>进行两阶段回归提升了</a:t>
            </a:r>
            <a:r>
              <a:rPr lang="en-US" altLang="zh-CN" sz="2000"/>
              <a:t>2.2mAP</a:t>
            </a:r>
            <a:r>
              <a:rPr lang="zh-CN" altLang="zh-CN" sz="2000"/>
              <a:t>（</a:t>
            </a:r>
            <a:r>
              <a:rPr lang="en-US" altLang="zh-CN" sz="2000"/>
              <a:t>77.3-&gt;</a:t>
            </a:r>
            <a:r>
              <a:rPr lang="en-US" altLang="zh-CN" sz="2000"/>
              <a:t>79.5</a:t>
            </a:r>
            <a:r>
              <a:rPr lang="zh-CN" altLang="zh-CN" sz="2000" smtClean="0"/>
              <a:t>）</a:t>
            </a:r>
            <a:r>
              <a:rPr lang="zh-CN" altLang="en-US" sz="2000" smtClean="0"/>
              <a:t>。</a:t>
            </a:r>
            <a:endParaRPr lang="en-US" altLang="zh-CN" sz="2000" smtClean="0"/>
          </a:p>
          <a:p>
            <a:r>
              <a:rPr lang="en-US" altLang="zh-CN" sz="2000" smtClean="0"/>
              <a:t>3.</a:t>
            </a:r>
            <a:r>
              <a:rPr lang="zh-CN" altLang="zh-CN" sz="2000" smtClean="0"/>
              <a:t>使用</a:t>
            </a:r>
            <a:r>
              <a:rPr lang="en-US" altLang="zh-CN" sz="2000"/>
              <a:t>TCB</a:t>
            </a:r>
            <a:r>
              <a:rPr lang="zh-CN" altLang="zh-CN" sz="2000"/>
              <a:t>提升了</a:t>
            </a:r>
            <a:r>
              <a:rPr lang="en-US" altLang="zh-CN" sz="2000"/>
              <a:t>1.1mAP</a:t>
            </a:r>
            <a:r>
              <a:rPr lang="zh-CN" altLang="zh-CN" sz="2000"/>
              <a:t>（</a:t>
            </a:r>
            <a:r>
              <a:rPr lang="en-US" altLang="zh-CN" sz="2000"/>
              <a:t>76.2-&gt;77.3</a:t>
            </a:r>
            <a:r>
              <a:rPr lang="zh-CN" altLang="zh-CN" sz="2000"/>
              <a:t>）。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752468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78512" y="1992821"/>
            <a:ext cx="71090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33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感谢在座各位的聆听</a:t>
            </a:r>
            <a:endParaRPr lang="zh-CN" altLang="en-US" sz="5333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" name="Armik-Red Ros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7917" y="-15757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6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76" y="1077470"/>
            <a:ext cx="4578457" cy="466613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6856061" y="1273158"/>
            <a:ext cx="748147" cy="748148"/>
            <a:chOff x="7531331" y="1259522"/>
            <a:chExt cx="748147" cy="748148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7531331" y="125952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31082" y="1292772"/>
              <a:ext cx="5437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856059" y="2466068"/>
            <a:ext cx="748147" cy="748148"/>
            <a:chOff x="7531329" y="2452432"/>
            <a:chExt cx="748147" cy="748148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531329" y="245243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78182" y="2472563"/>
              <a:ext cx="6495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56059" y="3658978"/>
            <a:ext cx="748147" cy="748148"/>
            <a:chOff x="7531329" y="3645342"/>
            <a:chExt cx="748147" cy="748148"/>
          </a:xfrm>
        </p:grpSpPr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7531329" y="364534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82166" y="3665473"/>
              <a:ext cx="659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56059" y="4851888"/>
            <a:ext cx="748147" cy="748148"/>
            <a:chOff x="7531329" y="4838252"/>
            <a:chExt cx="748147" cy="748148"/>
          </a:xfrm>
        </p:grpSpPr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7531329" y="483825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85189" y="4858383"/>
              <a:ext cx="659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114224" y="1354844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solidFill>
                  <a:srgbClr val="2A3D52"/>
                </a:solidFill>
                <a:latin typeface="+mj-ea"/>
                <a:ea typeface="+mj-ea"/>
              </a:rPr>
              <a:t>概述</a:t>
            </a:r>
            <a:endParaRPr lang="zh-CN" altLang="en-US" sz="3200" b="1" dirty="0">
              <a:solidFill>
                <a:srgbClr val="2A3D52"/>
              </a:solidFill>
              <a:latin typeface="+mj-ea"/>
              <a:ea typeface="+mj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04606" y="2536665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solidFill>
                  <a:srgbClr val="2A3D52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理论基础</a:t>
            </a:r>
            <a:endParaRPr lang="zh-CN" altLang="en-US" sz="3200" b="1" dirty="0">
              <a:solidFill>
                <a:srgbClr val="2A3D52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14224" y="3727815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solidFill>
                  <a:srgbClr val="2A3D52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算法结构分析</a:t>
            </a:r>
            <a:endParaRPr lang="zh-CN" altLang="en-US" sz="3200" b="1" dirty="0">
              <a:solidFill>
                <a:srgbClr val="2A3D52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04606" y="492106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solidFill>
                  <a:srgbClr val="2A3D52"/>
                </a:solidFill>
                <a:latin typeface="+mj-ea"/>
                <a:ea typeface="+mj-ea"/>
              </a:rPr>
              <a:t>实验讨论</a:t>
            </a:r>
            <a:endParaRPr lang="zh-CN" altLang="en-US" sz="3200" b="1" dirty="0">
              <a:solidFill>
                <a:srgbClr val="2A3D52"/>
              </a:solidFill>
              <a:latin typeface="+mj-ea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277602" y="3202641"/>
            <a:ext cx="3245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smtClean="0">
                <a:solidFill>
                  <a:schemeClr val="bg1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Times New Roman" panose="02020603050405020304" pitchFamily="18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Times New Roman" panose="02020603050405020304" pitchFamily="18" charset="0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39968" y="2207624"/>
            <a:ext cx="2121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smtClean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0520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85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2186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222454" y="3281081"/>
            <a:ext cx="2037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概述</a:t>
            </a:r>
            <a:endParaRPr lang="zh-CN" altLang="en-US" sz="7200" b="1" dirty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35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66149" y="217547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smtClean="0">
                <a:solidFill>
                  <a:srgbClr val="2A3D52"/>
                </a:solidFill>
                <a:latin typeface="+mj-ea"/>
                <a:ea typeface="+mj-ea"/>
              </a:rPr>
              <a:t>论文背景</a:t>
            </a:r>
            <a:endParaRPr lang="zh-CN" altLang="en-US" sz="4800" b="1" dirty="0">
              <a:solidFill>
                <a:srgbClr val="2A3D52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5989" y="1850794"/>
            <a:ext cx="11372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题目</a:t>
            </a:r>
            <a:r>
              <a:rPr lang="zh-CN" altLang="en-US" sz="2400" smtClean="0"/>
              <a:t>：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Single-shot Refinement Neural Network for Object Detection</a:t>
            </a:r>
            <a:endParaRPr lang="en-US" altLang="zh-CN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时间：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2018.1.3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arXinv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）、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CVPR2018</a:t>
            </a:r>
            <a:endParaRPr lang="en-US" altLang="zh-CN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主要内容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构建了一种检测方法</a:t>
            </a:r>
            <a:r>
              <a:rPr lang="en-US" altLang="zh-CN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RefineDet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，同时拥有</a:t>
            </a:r>
            <a:r>
              <a:rPr lang="en-US" altLang="zh-CN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region-based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方法（比如</a:t>
            </a:r>
            <a:r>
              <a:rPr lang="en-US" altLang="zh-CN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RCNN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系列）的检测精度和</a:t>
            </a:r>
            <a:r>
              <a:rPr lang="en-US" altLang="zh-CN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proposal-free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方法（</a:t>
            </a:r>
            <a:r>
              <a:rPr lang="en-US" altLang="zh-CN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）的检测速度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核心：如何将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two-stage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方法优点融入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one-stage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方法中，并同时保持了检测的效率？（在输入大小为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320×320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时达到了</a:t>
            </a:r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40.5FPS)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748" y="1513582"/>
            <a:ext cx="1957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RefineDet</a:t>
            </a:r>
            <a:r>
              <a:rPr lang="zh-CN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57970" y="4394379"/>
            <a:ext cx="9543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作者</a:t>
            </a:r>
            <a:r>
              <a:rPr lang="zh-CN" altLang="en-US" sz="2400" smtClean="0"/>
              <a:t>：中科院自动化研究所、中国科学院大学、</a:t>
            </a:r>
            <a:r>
              <a:rPr lang="en-US" altLang="zh-CN" sz="2400" smtClean="0"/>
              <a:t>GE</a:t>
            </a:r>
            <a:r>
              <a:rPr lang="zh-CN" altLang="en-US" sz="2400" smtClean="0"/>
              <a:t>全球研究室的</a:t>
            </a:r>
            <a:r>
              <a:rPr lang="en-US" altLang="zh-CN" sz="2400"/>
              <a:t>Shifeng Zhang</a:t>
            </a:r>
            <a:r>
              <a:rPr lang="zh-CN" altLang="zh-CN" sz="2400"/>
              <a:t>、</a:t>
            </a:r>
            <a:r>
              <a:rPr lang="en-US" altLang="zh-CN" sz="2400"/>
              <a:t>Longyin Wen</a:t>
            </a:r>
            <a:r>
              <a:rPr lang="zh-CN" altLang="zh-CN" sz="2400"/>
              <a:t>、</a:t>
            </a:r>
            <a:r>
              <a:rPr lang="en-US" altLang="zh-CN" sz="2400"/>
              <a:t>Xiao Bian</a:t>
            </a:r>
            <a:r>
              <a:rPr lang="zh-CN" altLang="zh-CN" sz="2400"/>
              <a:t>、</a:t>
            </a:r>
            <a:r>
              <a:rPr lang="en-US" altLang="zh-CN" sz="2400"/>
              <a:t>Zhen Lei</a:t>
            </a:r>
            <a:r>
              <a:rPr lang="zh-CN" altLang="zh-CN" sz="2400"/>
              <a:t>和</a:t>
            </a:r>
            <a:r>
              <a:rPr lang="en-US" altLang="zh-CN" sz="2400"/>
              <a:t>Sran Z.Li</a:t>
            </a:r>
            <a:r>
              <a:rPr lang="zh-CN" altLang="en-US" sz="2400" smtClean="0"/>
              <a:t>等</a:t>
            </a:r>
            <a:r>
              <a:rPr lang="zh-CN" altLang="en-US" sz="2400" smtClean="0"/>
              <a:t>人</a:t>
            </a:r>
            <a:endParaRPr lang="zh-CN" altLang="en-US" sz="2400"/>
          </a:p>
        </p:txBody>
      </p:sp>
      <p:sp>
        <p:nvSpPr>
          <p:cNvPr id="10" name="下箭头 9"/>
          <p:cNvSpPr/>
          <p:nvPr/>
        </p:nvSpPr>
        <p:spPr>
          <a:xfrm>
            <a:off x="5872767" y="5460637"/>
            <a:ext cx="399245" cy="575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44720" y="6147290"/>
            <a:ext cx="10251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FF0000"/>
                </a:solidFill>
              </a:rPr>
              <a:t>Region-based</a:t>
            </a:r>
            <a:r>
              <a:rPr lang="zh-CN" altLang="en-US" sz="2400" smtClean="0">
                <a:solidFill>
                  <a:srgbClr val="FF0000"/>
                </a:solidFill>
              </a:rPr>
              <a:t>方法为何检测精度高？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92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992451" y="309880"/>
            <a:ext cx="567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VOC0712</a:t>
            </a:r>
            <a:r>
              <a:rPr lang="zh-CN" alt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检测效果</a:t>
            </a:r>
            <a:endParaRPr lang="zh-CN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C:\Users\lenovo\AppData\Roaming\Tencent\Users\386120727\QQ\WinTemp\RichOle\AEX@CIE]1H0{][})`ZOLKR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75" y="1266091"/>
            <a:ext cx="10196849" cy="5301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42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94" y="2839139"/>
            <a:ext cx="6501635" cy="22613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231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639784" y="3355908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smtClean="0">
                <a:solidFill>
                  <a:schemeClr val="bg1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理论基础</a:t>
            </a:r>
            <a:endParaRPr lang="zh-CN" altLang="en-US" sz="7200" b="1" dirty="0">
              <a:solidFill>
                <a:schemeClr val="bg1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84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048544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12434" y="108773"/>
            <a:ext cx="8247771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smtClean="0">
                <a:solidFill>
                  <a:srgbClr val="2A3D52"/>
                </a:solidFill>
                <a:latin typeface="+mj-ea"/>
                <a:ea typeface="+mj-ea"/>
              </a:rPr>
              <a:t>Region-based</a:t>
            </a:r>
            <a:r>
              <a:rPr lang="zh-CN" altLang="en-US" sz="4800" b="1" smtClean="0">
                <a:solidFill>
                  <a:srgbClr val="2A3D52"/>
                </a:solidFill>
                <a:latin typeface="+mj-ea"/>
                <a:ea typeface="+mj-ea"/>
              </a:rPr>
              <a:t>方法为何精度高</a:t>
            </a:r>
            <a:endParaRPr lang="zh-CN" altLang="en-US" sz="4800" b="1" dirty="0">
              <a:solidFill>
                <a:srgbClr val="2A3D52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8158" y="1258779"/>
            <a:ext cx="118356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FF0000"/>
                </a:solidFill>
              </a:rPr>
              <a:t>1.using </a:t>
            </a:r>
            <a:r>
              <a:rPr lang="en-US" altLang="zh-CN" sz="2400">
                <a:solidFill>
                  <a:srgbClr val="FF0000"/>
                </a:solidFill>
              </a:rPr>
              <a:t>two-stage structure with </a:t>
            </a:r>
            <a:r>
              <a:rPr lang="en-US" altLang="zh-CN" sz="2400">
                <a:solidFill>
                  <a:srgbClr val="FF0000"/>
                </a:solidFill>
              </a:rPr>
              <a:t>sampling </a:t>
            </a:r>
            <a:r>
              <a:rPr lang="en-US" altLang="zh-CN" sz="2400" smtClean="0">
                <a:solidFill>
                  <a:srgbClr val="FF0000"/>
                </a:solidFill>
              </a:rPr>
              <a:t>heuristics to </a:t>
            </a:r>
            <a:r>
              <a:rPr lang="en-US" altLang="zh-CN" sz="2400">
                <a:solidFill>
                  <a:srgbClr val="FF0000"/>
                </a:solidFill>
              </a:rPr>
              <a:t>handle </a:t>
            </a:r>
            <a:r>
              <a:rPr lang="en-US" altLang="zh-CN" sz="2400">
                <a:solidFill>
                  <a:srgbClr val="FF0000"/>
                </a:solidFill>
              </a:rPr>
              <a:t>class </a:t>
            </a:r>
            <a:r>
              <a:rPr lang="en-US" altLang="zh-CN" sz="2400" smtClean="0">
                <a:solidFill>
                  <a:srgbClr val="FF0000"/>
                </a:solidFill>
              </a:rPr>
              <a:t>imbalance</a:t>
            </a:r>
            <a:r>
              <a:rPr lang="zh-CN" altLang="en-US" sz="2400" smtClean="0"/>
              <a:t>（使用</a:t>
            </a:r>
            <a:r>
              <a:rPr lang="en-US" altLang="zh-CN" sz="2400" smtClean="0"/>
              <a:t>proposal</a:t>
            </a:r>
            <a:r>
              <a:rPr lang="zh-CN" altLang="en-US" sz="2400" smtClean="0"/>
              <a:t>来处理正负样本不均衡问题）</a:t>
            </a:r>
            <a:endParaRPr lang="en-US" altLang="zh-CN" sz="2400" smtClean="0"/>
          </a:p>
          <a:p>
            <a:r>
              <a:rPr lang="en-US" altLang="zh-CN" sz="2400" smtClean="0"/>
              <a:t>2.</a:t>
            </a:r>
            <a:r>
              <a:rPr lang="en-US" altLang="zh-CN" sz="2400"/>
              <a:t> </a:t>
            </a:r>
            <a:r>
              <a:rPr lang="en-US" altLang="zh-CN" sz="2400">
                <a:solidFill>
                  <a:srgbClr val="FF0000"/>
                </a:solidFill>
              </a:rPr>
              <a:t>using two-step </a:t>
            </a:r>
            <a:r>
              <a:rPr lang="en-US" altLang="zh-CN" sz="2400">
                <a:solidFill>
                  <a:srgbClr val="FF0000"/>
                </a:solidFill>
              </a:rPr>
              <a:t>cascade </a:t>
            </a:r>
            <a:r>
              <a:rPr lang="en-US" altLang="zh-CN" sz="2400" smtClean="0">
                <a:solidFill>
                  <a:srgbClr val="FF0000"/>
                </a:solidFill>
              </a:rPr>
              <a:t>to regress </a:t>
            </a:r>
            <a:r>
              <a:rPr lang="en-US" altLang="zh-CN" sz="2400">
                <a:solidFill>
                  <a:srgbClr val="FF0000"/>
                </a:solidFill>
              </a:rPr>
              <a:t>the object </a:t>
            </a:r>
            <a:r>
              <a:rPr lang="en-US" altLang="zh-CN" sz="2400">
                <a:solidFill>
                  <a:srgbClr val="FF0000"/>
                </a:solidFill>
              </a:rPr>
              <a:t>box </a:t>
            </a:r>
            <a:r>
              <a:rPr lang="en-US" altLang="zh-CN" sz="2400" smtClean="0">
                <a:solidFill>
                  <a:srgbClr val="FF0000"/>
                </a:solidFill>
              </a:rPr>
              <a:t>parameters</a:t>
            </a:r>
            <a:r>
              <a:rPr lang="zh-CN" altLang="en-US" sz="2400" smtClean="0"/>
              <a:t>（对</a:t>
            </a:r>
            <a:r>
              <a:rPr lang="en-US" altLang="zh-CN" sz="2400" smtClean="0"/>
              <a:t>anchors</a:t>
            </a:r>
            <a:r>
              <a:rPr lang="zh-CN" altLang="en-US" sz="2400" smtClean="0"/>
              <a:t>两次回归，以获得更接近</a:t>
            </a:r>
            <a:r>
              <a:rPr lang="en-US" altLang="zh-CN" sz="2400" smtClean="0"/>
              <a:t>ground truth</a:t>
            </a:r>
            <a:r>
              <a:rPr lang="zh-CN" altLang="en-US" sz="2400" smtClean="0"/>
              <a:t>的边界框）</a:t>
            </a:r>
            <a:endParaRPr lang="en-US" altLang="zh-CN" sz="2400" smtClean="0"/>
          </a:p>
          <a:p>
            <a:r>
              <a:rPr lang="en-US" altLang="zh-CN" sz="2400" smtClean="0"/>
              <a:t>3.</a:t>
            </a:r>
            <a:r>
              <a:rPr lang="en-US" altLang="zh-CN" sz="2400"/>
              <a:t> using </a:t>
            </a:r>
            <a:r>
              <a:rPr lang="en-US" altLang="zh-CN" sz="2400"/>
              <a:t>two-stage </a:t>
            </a:r>
            <a:r>
              <a:rPr lang="en-US" altLang="zh-CN" sz="2400" smtClean="0"/>
              <a:t>features to </a:t>
            </a:r>
            <a:r>
              <a:rPr lang="en-US" altLang="zh-CN" sz="2400"/>
              <a:t>describe </a:t>
            </a:r>
            <a:r>
              <a:rPr lang="en-US" altLang="zh-CN" sz="2400"/>
              <a:t>the </a:t>
            </a:r>
            <a:r>
              <a:rPr lang="en-US" altLang="zh-CN" sz="2400" smtClean="0"/>
              <a:t>objects</a:t>
            </a:r>
            <a:r>
              <a:rPr lang="zh-CN" altLang="en-US" sz="2400" smtClean="0"/>
              <a:t>（</a:t>
            </a:r>
            <a:r>
              <a:rPr lang="en-US" altLang="zh-CN" sz="2400" smtClean="0"/>
              <a:t>ROI pooling</a:t>
            </a:r>
            <a:r>
              <a:rPr lang="zh-CN" altLang="en-US" sz="2400" smtClean="0"/>
              <a:t>层前后两部分特征都用来描述物体）</a:t>
            </a:r>
            <a:endParaRPr lang="en-US" altLang="zh-CN" sz="2400" smtClean="0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8" y="3463353"/>
            <a:ext cx="7214315" cy="32171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77069" y="4316733"/>
            <a:ext cx="3966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除了上述三点，</a:t>
            </a:r>
            <a:r>
              <a:rPr lang="en-US" altLang="zh-CN" sz="2400" smtClean="0"/>
              <a:t>region-based</a:t>
            </a:r>
            <a:r>
              <a:rPr lang="zh-CN" altLang="en-US" sz="2400" smtClean="0"/>
              <a:t>方法使用</a:t>
            </a:r>
            <a:r>
              <a:rPr lang="en-US" altLang="zh-CN" sz="2400" smtClean="0"/>
              <a:t>1000×600</a:t>
            </a:r>
            <a:r>
              <a:rPr lang="zh-CN" altLang="en-US" sz="2400" smtClean="0"/>
              <a:t>的输入，也提升了精度，但是极大牺牲了检测速度。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691875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048544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795535" y="108773"/>
            <a:ext cx="608692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smtClean="0">
                <a:solidFill>
                  <a:srgbClr val="2A3D52"/>
                </a:solidFill>
                <a:latin typeface="+mj-ea"/>
                <a:ea typeface="+mj-ea"/>
              </a:rPr>
              <a:t>Class imbalance</a:t>
            </a:r>
            <a:r>
              <a:rPr lang="zh-CN" altLang="en-US" sz="4800" b="1" smtClean="0">
                <a:solidFill>
                  <a:srgbClr val="2A3D52"/>
                </a:solidFill>
                <a:latin typeface="+mj-ea"/>
                <a:ea typeface="+mj-ea"/>
              </a:rPr>
              <a:t>问题</a:t>
            </a:r>
            <a:endParaRPr lang="zh-CN" altLang="en-US" sz="4800" b="1" dirty="0">
              <a:solidFill>
                <a:srgbClr val="2A3D52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921" y="3563674"/>
            <a:ext cx="1180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现象：</a:t>
            </a:r>
            <a:r>
              <a:rPr lang="en-US" altLang="zh-CN" sz="2400" smtClean="0"/>
              <a:t>Fast RCNN</a:t>
            </a:r>
            <a:r>
              <a:rPr lang="zh-CN" altLang="en-US" sz="2400" smtClean="0"/>
              <a:t>以后的</a:t>
            </a:r>
            <a:r>
              <a:rPr lang="en-US" altLang="zh-CN" sz="2400" smtClean="0"/>
              <a:t>RCNN</a:t>
            </a:r>
            <a:r>
              <a:rPr lang="zh-CN" altLang="en-US" sz="2400" smtClean="0"/>
              <a:t>系列、</a:t>
            </a:r>
            <a:r>
              <a:rPr lang="en-US" altLang="zh-CN" sz="2400" smtClean="0"/>
              <a:t>SSD</a:t>
            </a:r>
            <a:r>
              <a:rPr lang="zh-CN" altLang="en-US" sz="2400" smtClean="0"/>
              <a:t>、</a:t>
            </a:r>
            <a:r>
              <a:rPr lang="en-US" altLang="zh-CN" sz="2400" smtClean="0"/>
              <a:t>RON</a:t>
            </a:r>
            <a:r>
              <a:rPr lang="zh-CN" altLang="en-US" sz="2400" smtClean="0"/>
              <a:t>等</a:t>
            </a:r>
            <a:r>
              <a:rPr lang="zh-CN" altLang="en-US" sz="2400" smtClean="0">
                <a:solidFill>
                  <a:srgbClr val="FF0000"/>
                </a:solidFill>
              </a:rPr>
              <a:t>几乎所有的检测方法都要求正负样本比例</a:t>
            </a:r>
            <a:r>
              <a:rPr lang="en-US" altLang="zh-CN" sz="2400" smtClean="0">
                <a:solidFill>
                  <a:srgbClr val="FF0000"/>
                </a:solidFill>
              </a:rPr>
              <a:t>1:3</a:t>
            </a:r>
            <a:r>
              <a:rPr lang="zh-CN" altLang="en-US" sz="2400"/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1921" y="5367514"/>
            <a:ext cx="1151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rgbClr val="FF0000"/>
                </a:solidFill>
              </a:rPr>
              <a:t>结论：不同样本的比例（简单</a:t>
            </a:r>
            <a:r>
              <a:rPr lang="en-US" altLang="zh-CN" sz="2400" smtClean="0">
                <a:solidFill>
                  <a:srgbClr val="FF0000"/>
                </a:solidFill>
              </a:rPr>
              <a:t>/</a:t>
            </a:r>
            <a:r>
              <a:rPr lang="zh-CN" altLang="en-US" sz="2400" smtClean="0">
                <a:solidFill>
                  <a:srgbClr val="FF0000"/>
                </a:solidFill>
              </a:rPr>
              <a:t>困难，正</a:t>
            </a:r>
            <a:r>
              <a:rPr lang="en-US" altLang="zh-CN" sz="2400" smtClean="0">
                <a:solidFill>
                  <a:srgbClr val="FF0000"/>
                </a:solidFill>
              </a:rPr>
              <a:t>/</a:t>
            </a:r>
            <a:r>
              <a:rPr lang="zh-CN" altLang="en-US" sz="2400" smtClean="0">
                <a:solidFill>
                  <a:srgbClr val="FF0000"/>
                </a:solidFill>
              </a:rPr>
              <a:t>负）会影响</a:t>
            </a:r>
            <a:r>
              <a:rPr lang="en-US" altLang="zh-CN" sz="2400" smtClean="0">
                <a:solidFill>
                  <a:srgbClr val="FF0000"/>
                </a:solidFill>
              </a:rPr>
              <a:t>loss</a:t>
            </a:r>
            <a:r>
              <a:rPr lang="zh-CN" altLang="en-US" sz="2400" smtClean="0">
                <a:solidFill>
                  <a:srgbClr val="FF0000"/>
                </a:solidFill>
              </a:rPr>
              <a:t>值，从而主导了网络中权重</a:t>
            </a:r>
            <a:r>
              <a:rPr lang="en-US" altLang="zh-CN" sz="2400" smtClean="0">
                <a:solidFill>
                  <a:srgbClr val="FF0000"/>
                </a:solidFill>
              </a:rPr>
              <a:t>w</a:t>
            </a:r>
            <a:r>
              <a:rPr lang="zh-CN" altLang="en-US" sz="2400" smtClean="0">
                <a:solidFill>
                  <a:srgbClr val="FF0000"/>
                </a:solidFill>
              </a:rPr>
              <a:t>的更新。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1921" y="4465594"/>
            <a:ext cx="1070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例子：如果正负样本比例为</a:t>
            </a:r>
            <a:r>
              <a:rPr lang="en-US" altLang="zh-CN" sz="2400" smtClean="0"/>
              <a:t>1:20</a:t>
            </a:r>
            <a:r>
              <a:rPr lang="zh-CN" altLang="en-US" sz="2400" smtClean="0"/>
              <a:t>，训练出来的分类器会如何？（在检测时，只要将所有输入都视为负样本，就可以获得接近</a:t>
            </a:r>
            <a:r>
              <a:rPr lang="en-US" altLang="zh-CN" sz="2400" smtClean="0"/>
              <a:t>95%</a:t>
            </a:r>
            <a:r>
              <a:rPr lang="zh-CN" altLang="en-US" sz="2400" smtClean="0"/>
              <a:t>的正确性）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1282267" y="2178509"/>
            <a:ext cx="248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767889" y="1664347"/>
            <a:ext cx="1409417" cy="588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72636" y="1479681"/>
            <a:ext cx="361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正负样本不均衡</a:t>
            </a:r>
            <a:endParaRPr lang="zh-CN" altLang="en-US" sz="240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767889" y="2640174"/>
            <a:ext cx="1409417" cy="498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372635" y="2953821"/>
            <a:ext cx="654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/>
              <a:t>简单样本与困难样本不均衡：</a:t>
            </a:r>
            <a:r>
              <a:rPr lang="en-US" altLang="zh-CN" sz="2400" smtClean="0"/>
              <a:t>Focal Loss</a:t>
            </a:r>
            <a:r>
              <a:rPr lang="zh-CN" altLang="en-US" sz="2400" smtClean="0"/>
              <a:t>、</a:t>
            </a:r>
            <a:r>
              <a:rPr lang="en-US" altLang="zh-CN" sz="2400" smtClean="0"/>
              <a:t>OHEM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026649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714" y="2813424"/>
            <a:ext cx="5813085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504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1490" y="3429000"/>
            <a:ext cx="4972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mtClean="0">
                <a:solidFill>
                  <a:schemeClr val="bg1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算法结构分析</a:t>
            </a:r>
            <a:endParaRPr lang="zh-CN" altLang="en-US" sz="6000" b="1" dirty="0">
              <a:solidFill>
                <a:schemeClr val="bg1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60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韩式黑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1018</Words>
  <Application>Microsoft Office PowerPoint</Application>
  <PresentationFormat>宽屏</PresentationFormat>
  <Paragraphs>100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仿宋</vt:lpstr>
      <vt:lpstr>华文细黑</vt:lpstr>
      <vt:lpstr>宋体</vt:lpstr>
      <vt:lpstr>微软雅黑</vt:lpstr>
      <vt:lpstr>幼圆</vt:lpstr>
      <vt:lpstr>Agency FB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韩式黑板</dc:title>
  <dc:creator>PC</dc:creator>
  <cp:lastModifiedBy>lenovo</cp:lastModifiedBy>
  <cp:revision>149</cp:revision>
  <dcterms:created xsi:type="dcterms:W3CDTF">2017-04-05T12:41:11Z</dcterms:created>
  <dcterms:modified xsi:type="dcterms:W3CDTF">2018-06-28T10:13:39Z</dcterms:modified>
</cp:coreProperties>
</file>